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144" r:id="rId3"/>
    <p:sldId id="1143" r:id="rId4"/>
    <p:sldId id="1139" r:id="rId5"/>
    <p:sldId id="1155" r:id="rId6"/>
    <p:sldId id="1140" r:id="rId7"/>
    <p:sldId id="1142" r:id="rId8"/>
    <p:sldId id="1141" r:id="rId9"/>
    <p:sldId id="1156" r:id="rId10"/>
    <p:sldId id="1157" r:id="rId11"/>
    <p:sldId id="1158" r:id="rId12"/>
    <p:sldId id="1159" r:id="rId13"/>
    <p:sldId id="1160" r:id="rId14"/>
    <p:sldId id="1145" r:id="rId15"/>
    <p:sldId id="1146" r:id="rId16"/>
    <p:sldId id="1161" r:id="rId17"/>
    <p:sldId id="1152" r:id="rId18"/>
    <p:sldId id="1162" r:id="rId19"/>
    <p:sldId id="1147" r:id="rId20"/>
    <p:sldId id="1149" r:id="rId21"/>
    <p:sldId id="1150" r:id="rId22"/>
    <p:sldId id="1151" r:id="rId23"/>
    <p:sldId id="1153" r:id="rId24"/>
    <p:sldId id="1163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E3F2E7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82" d="100"/>
          <a:sy n="82" d="100"/>
        </p:scale>
        <p:origin x="52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高中历史 必修 中外历史纲要 下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中古时期的世界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j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  中古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时期的欧洲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8831"/>
            <a:ext cx="11485848" cy="2238241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中古西欧封建社会的二元化格局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西欧封建社会是二元社会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以国王为代表的王权和以基督教会为代表的教权互相依存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共同维护封建秩序。教权高于王权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王权与教权既依存又斗争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形成了教会和世俗政权并立的格局。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特别提醒.eps" descr="id:21474903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073439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拜占庭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与俄罗斯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拜占庭帝国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）概况：东罗马帝国因帝国首都君士坦丁堡为古希腊殖民城邦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拜占庭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旧址，又称拜占庭帝国。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）经济与扩张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拜占庭帝国境内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工商业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发达，都城君士坦丁堡是当时欧洲最大最重要的城市，成为沟通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东西方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的桥梁。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查士丁尼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在位时，拜占庭一度扩张，先后占领北非和意大利等地。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3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885286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0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）罗马法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查士丁尼在位期间编订的《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查士丁尼法典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》，剔除了法律中那些矛盾和过时的内容，使罗马法成为系统、完整的法律体系。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它与同时或稍后编纂的《法学汇纂》《法理概要》《新法典》，合称《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罗马民法大全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）帝国的衰落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拜占庭的连年征服战争严重消耗了自身的资源。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世纪中期之后，由于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游牧部族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的冲击和内部矛盾，拜占庭帝国陷入混乱。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世纪中后期，拜占庭帝国丧失了从叙利亚到北非的大片土地，仅保有小亚细亚和巴尔干半岛等地区。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1453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年，拜占庭首都君士坦丁堡被攻陷，帝国灭亡。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13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俄罗斯的兴起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294538"/>
              </p:ext>
            </p:extLst>
          </p:nvPr>
        </p:nvGraphicFramePr>
        <p:xfrm>
          <a:off x="343711" y="1556792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901084">
                  <a:extLst>
                    <a:ext uri="{9D8B030D-6E8A-4147-A177-3AD203B41FA5}">
                      <a16:colId xmlns:a16="http://schemas.microsoft.com/office/drawing/2014/main" xmlns="" val="3051803684"/>
                    </a:ext>
                  </a:extLst>
                </a:gridCol>
                <a:gridCol w="9601908">
                  <a:extLst>
                    <a:ext uri="{9D8B030D-6E8A-4147-A177-3AD203B41FA5}">
                      <a16:colId xmlns:a16="http://schemas.microsoft.com/office/drawing/2014/main" xmlns="" val="35229956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发端于基辅罗斯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794942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上半期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被蒙古征服。在反抗蒙古统治过程中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莫斯科公国逐渐兴起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47364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世纪初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以莫斯科公国为中心的统一国家建立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并向周围扩张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5307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1547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伊凡四世正式加冕为沙皇。他颁布新法典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改组中央机关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镇压大贵族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巩固和强化了中央集权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44739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世纪末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成为地跨欧亚两洲的庞大帝国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0183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17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中古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西欧文明的特征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多元的社会结构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重难疑点破.eps" descr="id:2147490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65801" y="764704"/>
            <a:ext cx="8258810" cy="647700"/>
          </a:xfrm>
          <a:prstGeom prst="rect">
            <a:avLst/>
          </a:prstGeom>
        </p:spPr>
      </p:pic>
      <p:pic>
        <p:nvPicPr>
          <p:cNvPr id="5" name="疑难点a1.eps" descr="id:2147490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6471" y="1628800"/>
            <a:ext cx="1278255" cy="35941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904736"/>
              </p:ext>
            </p:extLst>
          </p:nvPr>
        </p:nvGraphicFramePr>
        <p:xfrm>
          <a:off x="343711" y="2780928"/>
          <a:ext cx="11502992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733890">
                  <a:extLst>
                    <a:ext uri="{9D8B030D-6E8A-4147-A177-3AD203B41FA5}">
                      <a16:colId xmlns:a16="http://schemas.microsoft.com/office/drawing/2014/main" xmlns="" val="1032997429"/>
                    </a:ext>
                  </a:extLst>
                </a:gridCol>
                <a:gridCol w="10769102">
                  <a:extLst>
                    <a:ext uri="{9D8B030D-6E8A-4147-A177-3AD203B41FA5}">
                      <a16:colId xmlns:a16="http://schemas.microsoft.com/office/drawing/2014/main" xmlns="" val="11580759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政治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天主教会、封建领主与自治城市鼎立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46372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农奴经济、小农经济与商品经济并存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8613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文化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天主教神学、日耳曼文化、希腊罗马文化、民族国家文化以及人文精神共处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0450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337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封君封臣封土的体制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：西欧封建制度的核心是封君封臣制，封君封臣制的基础是封土制，在封君封臣制的基础上，形成了封建贵族等级制度。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相对独立的庄园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68125"/>
              </p:ext>
            </p:extLst>
          </p:nvPr>
        </p:nvGraphicFramePr>
        <p:xfrm>
          <a:off x="343711" y="3411840"/>
          <a:ext cx="1150299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359007">
                  <a:extLst>
                    <a:ext uri="{9D8B030D-6E8A-4147-A177-3AD203B41FA5}">
                      <a16:colId xmlns:a16="http://schemas.microsoft.com/office/drawing/2014/main" xmlns="" val="3090447053"/>
                    </a:ext>
                  </a:extLst>
                </a:gridCol>
                <a:gridCol w="10143985">
                  <a:extLst>
                    <a:ext uri="{9D8B030D-6E8A-4147-A177-3AD203B41FA5}">
                      <a16:colId xmlns:a16="http://schemas.microsoft.com/office/drawing/2014/main" xmlns="" val="16731055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政治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以领主为中心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形成了相对独立的政治集团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8653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自给自足是中古庄园经济的显著特征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8717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8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追逐自由的城市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）城市的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：部分城市有权选举市长、市政官员和设立城市法庭，成为自治城市。西欧城市的兴起标志着欧洲封建社会进入发展时期。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）市民的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：市民可以在城市里自由流动，承认市民财产私有制，拥有司法自由；但是市民自由是相对的、有条件的，决定权掌握在领主手中。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基督教文化是西欧中古时期文化的主体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：整个中古时期西欧文化，包括文艺复兴初期在内，都是以基督教为题材、以基督教思想为背景的。基督教文化是近代西方文化的基础。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7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浙江金华卓越联盟月考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）中古西欧城市的自治权是商人阶层通过多种方式争取而来的。他们联合市民与封建领主展开斗争，最终获得了司法独立和城市管理权。以下不属于商人争取城市自治权时所采取的有效方式是（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参与宗教改革运动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与领主签订特许状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发动市民武装起义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分期缴纳赎城资金</a:t>
            </a:r>
            <a:endParaRPr lang="zh-CN" altLang="en-US" dirty="0"/>
          </a:p>
        </p:txBody>
      </p:sp>
      <p:pic>
        <p:nvPicPr>
          <p:cNvPr id="3" name="24典例1.eps" descr="id:21474900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5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812150"/>
            <a:ext cx="807720" cy="2876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6694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4849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4873"/>
            <a:ext cx="11485848" cy="2792239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材料可知，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宗教改革运动发生于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16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世纪，而中古西欧城市自治运动集中在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11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，宗教改革的核心目标是改革教会体制，与城市自治权斗争无直接关联，商人阶层争取自治时并未利用宗教改革运动，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正确；与领主签订特许状，是典型方式，排除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；发动市民武装起义，是重要手段排除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；分期缴纳赎城资金，是常见策略，排除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24解析.eps" descr="id:2147490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843946"/>
            <a:ext cx="807720" cy="2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7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西欧封君封臣制度和西周分封制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疑难点a2.eps" descr="id:2147490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278255" cy="35941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082640"/>
              </p:ext>
            </p:extLst>
          </p:nvPr>
        </p:nvGraphicFramePr>
        <p:xfrm>
          <a:off x="343706" y="1522953"/>
          <a:ext cx="11502995" cy="4639748"/>
        </p:xfrm>
        <a:graphic>
          <a:graphicData uri="http://schemas.openxmlformats.org/drawingml/2006/table">
            <a:tbl>
              <a:tblPr firstRow="1" firstCol="1" bandRow="1"/>
              <a:tblGrid>
                <a:gridCol w="422908">
                  <a:extLst>
                    <a:ext uri="{9D8B030D-6E8A-4147-A177-3AD203B41FA5}">
                      <a16:colId xmlns:a16="http://schemas.microsoft.com/office/drawing/2014/main" xmlns="" val="313341181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699074141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xmlns="" val="3769828142"/>
                    </a:ext>
                  </a:extLst>
                </a:gridCol>
                <a:gridCol w="4167319">
                  <a:extLst>
                    <a:ext uri="{9D8B030D-6E8A-4147-A177-3AD203B41FA5}">
                      <a16:colId xmlns:a16="http://schemas.microsoft.com/office/drawing/2014/main" xmlns="" val="3654345561"/>
                    </a:ext>
                  </a:extLst>
                </a:gridCol>
              </a:tblGrid>
              <a:tr h="13311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比较项目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30555" algn="l"/>
                        </a:tabLst>
                        <a:defRPr/>
                      </a:pP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封君封臣制度</a:t>
                      </a:r>
                      <a:endParaRPr kumimoji="0" lang="zh-CN" altLang="en-US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30555" algn="l"/>
                        </a:tabLst>
                        <a:defRPr/>
                      </a:pP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分封制</a:t>
                      </a:r>
                      <a:endParaRPr lang="zh-CN" altLang="en-US" sz="2400" dirty="0" smtClean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07039999"/>
                  </a:ext>
                </a:extLst>
              </a:tr>
              <a:tr h="532466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社会形态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封建社会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alt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奴隶社会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6549260"/>
                  </a:ext>
                </a:extLst>
              </a:tr>
              <a:tr h="266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纽带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30555" algn="l"/>
                        </a:tabLst>
                        <a:defRPr/>
                      </a:pPr>
                      <a:r>
                        <a:rPr lang="zh-CN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血缘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43326119"/>
                  </a:ext>
                </a:extLst>
              </a:tr>
              <a:tr h="13204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统治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不可越级管理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我的附庸的附庸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不是我的附庸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天下共主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溥天之下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莫非王土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率土之滨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莫非王臣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37661096"/>
                  </a:ext>
                </a:extLst>
              </a:tr>
              <a:tr h="5760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有很大独立性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一个封臣可能有数个封君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受中央辖制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大宗只有一个 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177" marR="161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3030829"/>
                  </a:ext>
                </a:extLst>
              </a:tr>
              <a:tr h="86409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30555" algn="l"/>
                        </a:tabLst>
                        <a:defRPr/>
                      </a:pP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都是有条件的分封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权利和义务相互交织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层层分封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等级森严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目的都是维护统治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kumimoji="0" lang="zh-CN" alt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都造成了分裂割据</a:t>
                      </a:r>
                      <a:endParaRPr kumimoji="0" lang="zh-CN" altLang="en-US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24626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43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时空观念解.eps" descr="id:21474900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76340" y="746120"/>
            <a:ext cx="7254875" cy="719455"/>
          </a:xfrm>
          <a:prstGeom prst="rect">
            <a:avLst/>
          </a:prstGeom>
        </p:spPr>
      </p:pic>
      <p:pic>
        <p:nvPicPr>
          <p:cNvPr id="4" name="第二单元 发排.eps" descr="id:2147490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1154" y="2060848"/>
            <a:ext cx="11205246" cy="174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3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56546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垚在《西欧封建经济形态研究》中指出：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具有封土的贵族都有庄园法庭之司法权，这在西欧是普遍的状况。由地主贵族、俗人或僧侣，男爵或主教或主持在一定的领土范围内，对那里所有的居民办理行政、征收赋税的制度。而国王被缩成一个阴影而已。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作者旨在说明（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546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国王拥有高于一般封臣的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权利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西欧封建制度下王权与教权并立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56546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庄园是西欧基本的农业经济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封建主在领地内独立行使权力</a:t>
            </a:r>
            <a:endParaRPr lang="zh-CN" altLang="en-US" dirty="0"/>
          </a:p>
        </p:txBody>
      </p:sp>
      <p:pic>
        <p:nvPicPr>
          <p:cNvPr id="3" name="24典例2.eps" descr="id:2147490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116965" cy="359410"/>
          </a:xfrm>
          <a:prstGeom prst="rect">
            <a:avLst/>
          </a:prstGeom>
        </p:spPr>
      </p:pic>
      <p:pic>
        <p:nvPicPr>
          <p:cNvPr id="4" name="24答案.eps" descr="id:21474901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266445"/>
            <a:ext cx="807720" cy="287655"/>
          </a:xfrm>
          <a:prstGeom prst="rect">
            <a:avLst/>
          </a:prstGeom>
        </p:spPr>
      </p:pic>
      <p:pic>
        <p:nvPicPr>
          <p:cNvPr id="5" name="24解析.eps" descr="id:21474901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4821216"/>
            <a:ext cx="807720" cy="28765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91805" y="41794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根据材料并结合所学知识可知，贵族掌握庄园法庭的司法权，且可以对庄园里的居民办理行政和征收赋税，体现了贵族掌握庄园的司法权、行政权和征收权，表明封建主在庄园里独立行使权力。故选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6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中世纪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西欧社会的发展与变化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封建割据制约了商业的发展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领主之间的私战导致了社会的不安定。因此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适应市场经济发展的趋势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消除封建割据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在政治上实现国家的统一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建立以王权为代表的中央集权的政府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王权也就理所当然地被推到了权力的中心。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摘编自吕嘉《世界中世纪政治史》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史料通.eps" descr="id:21474901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792261"/>
            <a:ext cx="7341235" cy="575945"/>
          </a:xfrm>
          <a:prstGeom prst="rect">
            <a:avLst/>
          </a:prstGeom>
        </p:spPr>
      </p:pic>
      <p:pic>
        <p:nvPicPr>
          <p:cNvPr id="5" name="情境.eps" descr="id:21474901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28800"/>
            <a:ext cx="8445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史料二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西欧具备了自治城市形成的必要条件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更多的行业集中到城市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这刺激了商业和贸易的繁荣。工商业的发展造就了一个新的市民阶层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这使得争取人身自由开始成为城市斗争的主要内容。许多已形成的城市通过举行起义、成立公社、谈判妥协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开始实行城市自治。西欧的商人打破了封建等级依附关系的纽带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在城市中建立起全新的个人法律地位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逐步形成了与封建社会有很大反差的市民文化。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摘编自鲁蒙娜《中国与西欧城市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发展影响因素浅析》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61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66750" y="1764194"/>
            <a:ext cx="9579952" cy="576248"/>
          </a:xfrm>
        </p:spPr>
        <p:txBody>
          <a:bodyPr/>
          <a:lstStyle/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历史解释</a:t>
            </a:r>
            <a:endParaRPr lang="zh-CN" altLang="en-US" dirty="0"/>
          </a:p>
        </p:txBody>
      </p:sp>
      <p:pic>
        <p:nvPicPr>
          <p:cNvPr id="4" name="核心素养.eps" descr="id:21474901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7434" y="1927332"/>
            <a:ext cx="1186180" cy="359410"/>
          </a:xfrm>
          <a:prstGeom prst="rect">
            <a:avLst/>
          </a:prstGeom>
        </p:spPr>
      </p:pic>
      <p:pic>
        <p:nvPicPr>
          <p:cNvPr id="5" name="选材意图.eps" descr="id:21474901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7434" y="2538770"/>
            <a:ext cx="1186180" cy="3594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9475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通过选取具体的史料，创设情境，了解中古时期西欧封建社会出现了哪些具体的变化，通过这些变化直观感受人类历史发展的多样性特征，形成对中古时期西欧封建社会的整体认识。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3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涉及的是中古时期西欧王权的发展趋势和出现这一趋势的原因，应结合所获取的信息，从中古早期和中古后期去分析王权的变化，并结合史料信息从政治和经济两方面分析变化的原因。史料二反映出当时西欧城市自治运动的特点和影响，根据史料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工商业的发展造就了一个新的市民阶层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争取人身自由开始成为城市斗争的主要内容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通过举行起义、成立公社、谈判妥协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形成了与封建社会有很大反差的市民文化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可知，其斗争主体、方式、内容和成果；根据史料二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打破了封建等级依附关系的纽带，在城市中建立起全新的个人法律地位，逐步形成了与封建社会有很大反差的市民文化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等信息分析其影响。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史料解读.eps" descr="id:2147490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570" y="908720"/>
            <a:ext cx="118618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4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西欧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封建社会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西欧封建制度的建立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）建立：在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罗马帝国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的废墟和日耳曼人迁徙后建立的一系列王国的基础上，西欧封建社会产生了。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）特征：西欧封建社会的基本特征是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封君封臣制度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庄园与农奴制度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1.eps" descr="id:21474900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701438"/>
            <a:ext cx="1302385" cy="359410"/>
          </a:xfrm>
          <a:prstGeom prst="rect">
            <a:avLst/>
          </a:prstGeom>
        </p:spPr>
      </p:pic>
      <p:pic>
        <p:nvPicPr>
          <p:cNvPr id="6" name="24核心知识过.eps" descr="id:21474900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765220" y="746120"/>
            <a:ext cx="825881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5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封君封臣制度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703500"/>
              </p:ext>
            </p:extLst>
          </p:nvPr>
        </p:nvGraphicFramePr>
        <p:xfrm>
          <a:off x="343710" y="1600042"/>
          <a:ext cx="11502992" cy="4846249"/>
        </p:xfrm>
        <a:graphic>
          <a:graphicData uri="http://schemas.openxmlformats.org/drawingml/2006/table">
            <a:tbl>
              <a:tblPr firstRow="1" firstCol="1" bandRow="1"/>
              <a:tblGrid>
                <a:gridCol w="710936">
                  <a:extLst>
                    <a:ext uri="{9D8B030D-6E8A-4147-A177-3AD203B41FA5}">
                      <a16:colId xmlns:a16="http://schemas.microsoft.com/office/drawing/2014/main" xmlns="" val="1269682345"/>
                    </a:ext>
                  </a:extLst>
                </a:gridCol>
                <a:gridCol w="10792056">
                  <a:extLst>
                    <a:ext uri="{9D8B030D-6E8A-4147-A177-3AD203B41FA5}">
                      <a16:colId xmlns:a16="http://schemas.microsoft.com/office/drawing/2014/main" xmlns="" val="2919110203"/>
                    </a:ext>
                  </a:extLst>
                </a:gridCol>
              </a:tblGrid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产生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封君封臣制度是社会动荡和自然经济的产物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世纪后逐渐与封土联系在一起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8668079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地方领主为其家族和亲兵提供土地作为给养。授予土地者为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封君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领取土地者为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封臣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。封臣必须效忠封君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主要义务是服兵役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41902404"/>
                  </a:ext>
                </a:extLst>
              </a:tr>
              <a:tr h="1005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土地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被层层分封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各级封建主都是土地事实上的占有者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享有土地上的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司法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行政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等各种权力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16572950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一方面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国王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皇帝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是名义上的最高统治者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通过封君封臣制度与各级封建主联系起来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成为西欧社会的统治阶级。另一方面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封建主作为领主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在各自的领地内独立行使权力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政治上出现了不同程度的分裂割据局面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19837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庄园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）含义：庄园是中古西欧基本的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农业经济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组织，大小不一，耕地由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领主自营地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农民份地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）经营方式：领主自营地由领主直接经营，由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耕种，收入归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所有。农民份地是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从领主处领有的土地，分为农奴份地和自由农份地，自耕自收。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）农奴制：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在法律上是非自由人，被固着于土地上，需要自备工具为领主服一定时间的劳役。庄园中的自由农民，也要为领主服一定时间的劳役。农奴和自由农民还要向领主缴纳租税。领主或其管家主持的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庄园法庭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审理庄园内的各种案件，维护庄园的秩序。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98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z="2300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中古</a:t>
            </a:r>
            <a:r>
              <a:rPr lang="zh-CN" altLang="zh-CN" sz="2300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西欧的王权、城市与教会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王权的加强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）背景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封建制初期，权力分散，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王权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软弱。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国王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作为国家名义上的最高统治者，被视为最高的领主，拥有高于一般封臣的权力。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）表现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世纪晚期，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英格兰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逐渐形成了较为强大的王权。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法兰西国王击败各地封建主，逐步扩大王室领地，到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世纪晚期，基本完成了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法兰西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的统一，王权得到强化。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世纪末，在</a:t>
            </a:r>
            <a:r>
              <a:rPr lang="zh-CN" altLang="zh-CN" sz="2300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伊比利亚半岛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形成的国家有西班牙和葡萄牙。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</a:tabLs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）影响：为西欧民族国家的发展奠定了基础。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2.eps" descr="id:21474900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9580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8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04796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时期的欧洲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王权和教权的关系错综复杂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并非一成不变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随着时间变化而此消彼长。封建社会初期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权力分散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王权软弱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教权高于王权。随着商品经济发展和市民阶层对王权的支持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教权走向衰微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王权逐渐压制住教权。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易错辨析.eps" descr="id:21474903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267396"/>
            <a:ext cx="173799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2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城市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382287"/>
              </p:ext>
            </p:extLst>
          </p:nvPr>
        </p:nvGraphicFramePr>
        <p:xfrm>
          <a:off x="343711" y="1374412"/>
          <a:ext cx="11502992" cy="5054860"/>
        </p:xfrm>
        <a:graphic>
          <a:graphicData uri="http://schemas.openxmlformats.org/drawingml/2006/table">
            <a:tbl>
              <a:tblPr firstRow="1" firstCol="1" bandRow="1"/>
              <a:tblGrid>
                <a:gridCol w="422903">
                  <a:extLst>
                    <a:ext uri="{9D8B030D-6E8A-4147-A177-3AD203B41FA5}">
                      <a16:colId xmlns:a16="http://schemas.microsoft.com/office/drawing/2014/main" xmlns="" val="384242186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3607812605"/>
                    </a:ext>
                  </a:extLst>
                </a:gridCol>
                <a:gridCol w="10432017">
                  <a:extLst>
                    <a:ext uri="{9D8B030D-6E8A-4147-A177-3AD203B41FA5}">
                      <a16:colId xmlns:a16="http://schemas.microsoft.com/office/drawing/2014/main" xmlns="" val="432466332"/>
                    </a:ext>
                  </a:extLst>
                </a:gridCol>
              </a:tblGrid>
              <a:tr h="102623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背景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随着西欧封建社会走向稳定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封建经济获得一定发展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工商业逐渐复兴和繁荣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98" marR="319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82425343"/>
                  </a:ext>
                </a:extLst>
              </a:tr>
              <a:tr h="18419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世纪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98" marR="319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6014632"/>
                  </a:ext>
                </a:extLst>
              </a:tr>
              <a:tr h="89466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概况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位于封建主的土地上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主要居民是手工业者和商人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以工商业为基本谋生手段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98" marR="319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41017923"/>
                  </a:ext>
                </a:extLst>
              </a:tr>
              <a:tr h="868353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城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自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背景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封建主用对待农奴的方式对待城市市民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对市民的生产和经营活动造成影响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98" marR="319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7241105"/>
                  </a:ext>
                </a:extLst>
              </a:tr>
              <a:tr h="4999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与封建主谈判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或以金钱赎买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或武装暴动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98" marR="319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39613504"/>
                  </a:ext>
                </a:extLst>
              </a:tr>
              <a:tr h="10525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影响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有利于城市经济的发展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一些城市兴办大学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一定程度上促进了国王的统一事业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98" marR="319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4045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36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基督教会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）地位：在中古西欧占有举足轻重的地位。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基督教会拥有大量庄园和广袤土地，并向信徒征收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什一税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基督教会是最大的有组织的力量，形成了从教皇到各级神职人员的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等级制度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整个西欧社会的居民几乎都是基督教徒，教会控制着他们的精神生活，宗教戒律严重束缚了人性的发展。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50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1940</Words>
  <Application>Microsoft Office PowerPoint</Application>
  <PresentationFormat>自定义</PresentationFormat>
  <Paragraphs>142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439</cp:revision>
  <dcterms:created xsi:type="dcterms:W3CDTF">2020-11-06T05:24:00Z</dcterms:created>
  <dcterms:modified xsi:type="dcterms:W3CDTF">2025-10-11T16:14:01Z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